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2" r:id="rId2"/>
    <p:sldId id="332" r:id="rId3"/>
    <p:sldId id="334" r:id="rId4"/>
    <p:sldId id="333" r:id="rId5"/>
    <p:sldId id="339" r:id="rId6"/>
    <p:sldId id="338" r:id="rId7"/>
    <p:sldId id="319" r:id="rId8"/>
    <p:sldId id="340" r:id="rId9"/>
    <p:sldId id="345" r:id="rId10"/>
    <p:sldId id="341" r:id="rId11"/>
    <p:sldId id="342" r:id="rId12"/>
    <p:sldId id="343" r:id="rId13"/>
    <p:sldId id="337" r:id="rId14"/>
    <p:sldId id="34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5"/>
    <p:restoredTop sz="78661" autoAdjust="0"/>
  </p:normalViewPr>
  <p:slideViewPr>
    <p:cSldViewPr snapToGrid="0" snapToObjects="1">
      <p:cViewPr>
        <p:scale>
          <a:sx n="72" d="100"/>
          <a:sy n="72" d="100"/>
        </p:scale>
        <p:origin x="2664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Usps</a:t>
            </a:r>
            <a:endParaRPr lang="en-US" dirty="0" smtClean="0"/>
          </a:p>
          <a:p>
            <a:r>
              <a:rPr lang="en-US" dirty="0" smtClean="0"/>
              <a:t>Amazon/</a:t>
            </a:r>
            <a:r>
              <a:rPr lang="en-US" dirty="0" err="1" smtClean="0"/>
              <a:t>netflix</a:t>
            </a:r>
            <a:r>
              <a:rPr lang="en-US" dirty="0" smtClean="0"/>
              <a:t> - recommender</a:t>
            </a:r>
          </a:p>
          <a:p>
            <a:r>
              <a:rPr lang="en-US" dirty="0" smtClean="0"/>
              <a:t>Advertising</a:t>
            </a:r>
          </a:p>
          <a:p>
            <a:r>
              <a:rPr lang="en-US" dirty="0" smtClean="0"/>
              <a:t>Health</a:t>
            </a:r>
          </a:p>
          <a:p>
            <a:r>
              <a:rPr lang="en-US" dirty="0" smtClean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6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 smtClean="0"/>
              <a:t>Features</a:t>
            </a:r>
            <a:r>
              <a:rPr lang="en-US" baseline="0" dirty="0" smtClean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 smtClean="0"/>
              <a:t>Features</a:t>
            </a:r>
            <a:r>
              <a:rPr lang="en-US" baseline="0" dirty="0" smtClean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					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					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 smtClean="0">
              <a:latin typeface="Arial"/>
              <a:cs typeface="Arial"/>
            </a:endParaRPr>
          </a:p>
          <a:p>
            <a:pPr algn="l"/>
            <a:r>
              <a:rPr lang="en-US" sz="1400" dirty="0" err="1" smtClean="0">
                <a:latin typeface="Arial"/>
                <a:cs typeface="Arial"/>
              </a:rPr>
              <a:t>Rayid</a:t>
            </a:r>
            <a:r>
              <a:rPr lang="en-US" sz="1400" baseline="0" dirty="0" smtClean="0">
                <a:latin typeface="Arial"/>
                <a:cs typeface="Arial"/>
              </a:rPr>
              <a:t> </a:t>
            </a:r>
            <a:r>
              <a:rPr lang="en-US" sz="1400" baseline="0" dirty="0" err="1" smtClean="0">
                <a:latin typeface="Arial"/>
                <a:cs typeface="Arial"/>
              </a:rPr>
              <a:t>Ghani</a:t>
            </a:r>
            <a:r>
              <a:rPr lang="en-US" sz="1400" baseline="0" dirty="0" smtClean="0">
                <a:latin typeface="Arial"/>
                <a:cs typeface="Arial"/>
              </a:rPr>
              <a:t>															@</a:t>
            </a:r>
            <a:r>
              <a:rPr lang="en-US" sz="1400" baseline="0" dirty="0" err="1" smtClean="0">
                <a:latin typeface="Arial"/>
                <a:cs typeface="Arial"/>
              </a:rPr>
              <a:t>rayidghani</a:t>
            </a:r>
            <a:r>
              <a:rPr lang="en-US" sz="1400" baseline="0" dirty="0" smtClean="0">
                <a:latin typeface="Arial"/>
                <a:cs typeface="Arial"/>
              </a:rPr>
              <a:t>				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bcf.usc.edu/~gareth/ISL/" TargetMode="External"/><Relationship Id="rId3" Type="http://schemas.openxmlformats.org/officeDocument/2006/relationships/hyperlink" Target="https://www.youtube.com/user/dataschool/playlists?shelf_id=4&amp;sort=dd&amp;view=5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4938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 smtClean="0"/>
              <a:t>Machine Learning for Public Policy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2079"/>
            <a:ext cx="6400800" cy="786542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Rayid</a:t>
            </a:r>
            <a:r>
              <a:rPr lang="en-US" sz="4000" dirty="0" smtClean="0"/>
              <a:t> </a:t>
            </a:r>
            <a:r>
              <a:rPr lang="en-US" sz="4000" dirty="0" err="1" smtClean="0"/>
              <a:t>Ghani</a:t>
            </a:r>
            <a:endParaRPr lang="en-US" sz="4000" dirty="0" smtClean="0"/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Adaptive and Scalable systems that are Cost-Effective to build and maintain</a:t>
            </a:r>
          </a:p>
          <a:p>
            <a:endParaRPr lang="en-US" dirty="0" smtClean="0"/>
          </a:p>
          <a:p>
            <a:r>
              <a:rPr lang="en-US" dirty="0" smtClean="0"/>
              <a:t>Rules-based systems are rigid and expensive</a:t>
            </a:r>
          </a:p>
          <a:p>
            <a:endParaRPr lang="en-US" dirty="0"/>
          </a:p>
          <a:p>
            <a:r>
              <a:rPr lang="en-US" dirty="0" smtClean="0"/>
              <a:t>Lots of data is available to “train”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8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only way to solve problems</a:t>
            </a:r>
          </a:p>
          <a:p>
            <a:endParaRPr lang="en-US" dirty="0"/>
          </a:p>
          <a:p>
            <a:r>
              <a:rPr lang="en-US" dirty="0" smtClean="0"/>
              <a:t>Magic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7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The only way to solve problems</a:t>
            </a:r>
          </a:p>
          <a:p>
            <a:endParaRPr lang="en-US" dirty="0"/>
          </a:p>
          <a:p>
            <a:r>
              <a:rPr lang="en-US" strike="sngStrike" dirty="0" smtClean="0"/>
              <a:t>Magic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strike="sngStrike" dirty="0" smtClean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8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Description (Understand the past)</a:t>
            </a:r>
          </a:p>
          <a:p>
            <a:r>
              <a:rPr lang="en-US" dirty="0"/>
              <a:t>Detection (Anomalies, Events, Patterns)</a:t>
            </a:r>
          </a:p>
          <a:p>
            <a:r>
              <a:rPr lang="en-US" dirty="0" smtClean="0"/>
              <a:t>Prediction (Predict the Future)</a:t>
            </a:r>
          </a:p>
          <a:p>
            <a:r>
              <a:rPr lang="en-US" dirty="0" smtClean="0"/>
              <a:t>Behavior Change (Causal Inference)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ML tasks for Policy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2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1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methods and tools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Solve Policy problems using Machine Learning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3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Computational Skills</a:t>
            </a:r>
          </a:p>
          <a:p>
            <a:pPr lvl="1"/>
            <a:r>
              <a:rPr lang="en-US" dirty="0" smtClean="0"/>
              <a:t>Proficiency in </a:t>
            </a:r>
            <a:r>
              <a:rPr lang="en-US" dirty="0" err="1" smtClean="0"/>
              <a:t>linux</a:t>
            </a:r>
            <a:r>
              <a:rPr lang="en-US" dirty="0" smtClean="0"/>
              <a:t> (</a:t>
            </a:r>
            <a:r>
              <a:rPr lang="en-US" dirty="0" err="1" smtClean="0"/>
              <a:t>cmd</a:t>
            </a:r>
            <a:r>
              <a:rPr lang="en-US" dirty="0" smtClean="0"/>
              <a:t> line), Python, pandas</a:t>
            </a:r>
          </a:p>
          <a:p>
            <a:pPr lvl="1"/>
            <a:endParaRPr lang="en-US" dirty="0"/>
          </a:p>
          <a:p>
            <a:r>
              <a:rPr lang="en-US" dirty="0" smtClean="0"/>
              <a:t>Math &amp; Statistics Skills</a:t>
            </a:r>
          </a:p>
          <a:p>
            <a:pPr lvl="1"/>
            <a:r>
              <a:rPr lang="en-US" dirty="0" smtClean="0"/>
              <a:t>Probability &amp; Stats</a:t>
            </a:r>
          </a:p>
          <a:p>
            <a:pPr lvl="1"/>
            <a:r>
              <a:rPr lang="en-US" dirty="0" smtClean="0"/>
              <a:t>Discrete Math</a:t>
            </a:r>
          </a:p>
          <a:p>
            <a:pPr lvl="1"/>
            <a:r>
              <a:rPr lang="en-US" dirty="0" smtClean="0"/>
              <a:t>Linear Algebra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Data Skills</a:t>
            </a:r>
          </a:p>
          <a:p>
            <a:pPr lvl="1"/>
            <a:r>
              <a:rPr lang="en-US" dirty="0" smtClean="0"/>
              <a:t>Dealing with data in txt files and databases (SQL)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2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</a:t>
            </a:r>
          </a:p>
          <a:p>
            <a:r>
              <a:rPr lang="en-US" dirty="0" smtClean="0"/>
              <a:t>Labs</a:t>
            </a:r>
          </a:p>
          <a:p>
            <a:r>
              <a:rPr lang="en-US" dirty="0" smtClean="0"/>
              <a:t>Office hours</a:t>
            </a:r>
          </a:p>
          <a:p>
            <a:r>
              <a:rPr lang="en-US" dirty="0" smtClean="0"/>
              <a:t>Assignments</a:t>
            </a:r>
          </a:p>
          <a:p>
            <a:pPr lvl="1"/>
            <a:r>
              <a:rPr lang="en-US" dirty="0" smtClean="0"/>
              <a:t>Weekly Reviews (due before lass every Tuesday)</a:t>
            </a:r>
          </a:p>
          <a:p>
            <a:pPr lvl="1"/>
            <a:r>
              <a:rPr lang="en-US" dirty="0" smtClean="0"/>
              <a:t>Programming Assignments</a:t>
            </a:r>
          </a:p>
          <a:p>
            <a:pPr lvl="1"/>
            <a:r>
              <a:rPr lang="en-US" dirty="0" smtClean="0"/>
              <a:t>Mid-Term (extended take-home assignment)</a:t>
            </a:r>
          </a:p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3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for Business by Provost and Fawcett</a:t>
            </a:r>
          </a:p>
          <a:p>
            <a:pPr lvl="1"/>
            <a:r>
              <a:rPr lang="en-US" dirty="0" smtClean="0"/>
              <a:t>Good practical </a:t>
            </a:r>
            <a:r>
              <a:rPr lang="en-US" dirty="0"/>
              <a:t>introduction to </a:t>
            </a:r>
            <a:r>
              <a:rPr lang="en-US" dirty="0" smtClean="0"/>
              <a:t>ML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Machine Learning by Peter </a:t>
            </a:r>
            <a:r>
              <a:rPr lang="en-US" dirty="0" err="1" smtClean="0"/>
              <a:t>Flach</a:t>
            </a:r>
            <a:endParaRPr lang="en-US" dirty="0" smtClean="0"/>
          </a:p>
          <a:p>
            <a:pPr lvl="1"/>
            <a:r>
              <a:rPr lang="en-US" dirty="0" smtClean="0"/>
              <a:t>Good introduction to algorithms/models/methods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29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Statistical Learning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://www-bcf.usc.edu/~gareth/ISL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Videos: </a:t>
            </a:r>
            <a:r>
              <a:rPr lang="en-US" dirty="0">
                <a:hlinkClick r:id="rId3"/>
              </a:rPr>
              <a:t>https://www.youtube.com/user/dataschool/playlists?shelf_id=4&amp;sort=dd&amp;view=</a:t>
            </a:r>
            <a:r>
              <a:rPr lang="en-US" dirty="0" smtClean="0">
                <a:hlinkClick r:id="rId3"/>
              </a:rPr>
              <a:t>50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Mining Massive </a:t>
            </a:r>
            <a:r>
              <a:rPr lang="en-US" dirty="0" smtClean="0"/>
              <a:t>Datasets 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www.mmds.org</a:t>
            </a:r>
            <a:r>
              <a:rPr lang="en-US" dirty="0"/>
              <a:t>/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7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46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5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492" b="7492"/>
          <a:stretch>
            <a:fillRect/>
          </a:stretch>
        </p:blipFill>
        <p:spPr>
          <a:xfrm>
            <a:off x="0" y="0"/>
            <a:ext cx="4517302" cy="2557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02" y="0"/>
            <a:ext cx="4637676" cy="255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8632" b="5051"/>
          <a:stretch/>
        </p:blipFill>
        <p:spPr>
          <a:xfrm>
            <a:off x="0" y="2346278"/>
            <a:ext cx="4517302" cy="24697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9662" y="2328636"/>
            <a:ext cx="4644338" cy="25050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02" y="4833681"/>
            <a:ext cx="4626698" cy="2026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06374"/>
            <a:ext cx="4500716" cy="20541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8684" y="4782310"/>
            <a:ext cx="4632402" cy="2048736"/>
            <a:chOff x="4497792" y="4601837"/>
            <a:chExt cx="4623294" cy="22532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49892" b="2214"/>
            <a:stretch/>
          </p:blipFill>
          <p:spPr>
            <a:xfrm>
              <a:off x="4497792" y="4970828"/>
              <a:ext cx="4616703" cy="18842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8242" b="81361"/>
            <a:stretch/>
          </p:blipFill>
          <p:spPr>
            <a:xfrm>
              <a:off x="4504383" y="4601837"/>
              <a:ext cx="4616703" cy="40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7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25418</TotalTime>
  <Words>361</Words>
  <Application>Microsoft Macintosh PowerPoint</Application>
  <PresentationFormat>On-screen Show (4:3)</PresentationFormat>
  <Paragraphs>80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ghani uofc template</vt:lpstr>
      <vt:lpstr>Machine Learning for Public Policy</vt:lpstr>
      <vt:lpstr>Goals of the course</vt:lpstr>
      <vt:lpstr>Expectations</vt:lpstr>
      <vt:lpstr>Logistics</vt:lpstr>
      <vt:lpstr>Recommended Books</vt:lpstr>
      <vt:lpstr>Online Resources </vt:lpstr>
      <vt:lpstr>Lectures</vt:lpstr>
      <vt:lpstr>Machine Learning</vt:lpstr>
      <vt:lpstr>PowerPoint Presentation</vt:lpstr>
      <vt:lpstr>Why Machine Learning?</vt:lpstr>
      <vt:lpstr>Machine Learning Benefits</vt:lpstr>
      <vt:lpstr>Machine Learning Benefits</vt:lpstr>
      <vt:lpstr>Types of ML tasks for Policy Problems</vt:lpstr>
      <vt:lpstr>Programming Assignment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Microsoft Office User</cp:lastModifiedBy>
  <cp:revision>120</cp:revision>
  <dcterms:created xsi:type="dcterms:W3CDTF">2013-08-06T06:32:01Z</dcterms:created>
  <dcterms:modified xsi:type="dcterms:W3CDTF">2017-03-27T06:14:20Z</dcterms:modified>
</cp:coreProperties>
</file>